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50A7-1E01-44F3-99C2-176E8485B7ED}" type="datetimeFigureOut">
              <a:rPr lang="ar-EG" smtClean="0"/>
              <a:t>15/05/1435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EF49-9A0C-4D12-B1B2-CC0E6AC9EF4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50A7-1E01-44F3-99C2-176E8485B7ED}" type="datetimeFigureOut">
              <a:rPr lang="ar-EG" smtClean="0"/>
              <a:t>15/05/1435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EF49-9A0C-4D12-B1B2-CC0E6AC9EF4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50A7-1E01-44F3-99C2-176E8485B7ED}" type="datetimeFigureOut">
              <a:rPr lang="ar-EG" smtClean="0"/>
              <a:t>15/05/1435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EF49-9A0C-4D12-B1B2-CC0E6AC9EF4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50A7-1E01-44F3-99C2-176E8485B7ED}" type="datetimeFigureOut">
              <a:rPr lang="ar-EG" smtClean="0"/>
              <a:t>15/05/1435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EF49-9A0C-4D12-B1B2-CC0E6AC9EF4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50A7-1E01-44F3-99C2-176E8485B7ED}" type="datetimeFigureOut">
              <a:rPr lang="ar-EG" smtClean="0"/>
              <a:t>15/05/1435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EF49-9A0C-4D12-B1B2-CC0E6AC9EF4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50A7-1E01-44F3-99C2-176E8485B7ED}" type="datetimeFigureOut">
              <a:rPr lang="ar-EG" smtClean="0"/>
              <a:t>15/05/1435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EF49-9A0C-4D12-B1B2-CC0E6AC9EF4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50A7-1E01-44F3-99C2-176E8485B7ED}" type="datetimeFigureOut">
              <a:rPr lang="ar-EG" smtClean="0"/>
              <a:t>15/05/1435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EF49-9A0C-4D12-B1B2-CC0E6AC9EF4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50A7-1E01-44F3-99C2-176E8485B7ED}" type="datetimeFigureOut">
              <a:rPr lang="ar-EG" smtClean="0"/>
              <a:t>15/05/1435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EF49-9A0C-4D12-B1B2-CC0E6AC9EF4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50A7-1E01-44F3-99C2-176E8485B7ED}" type="datetimeFigureOut">
              <a:rPr lang="ar-EG" smtClean="0"/>
              <a:t>15/05/1435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EF49-9A0C-4D12-B1B2-CC0E6AC9EF4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50A7-1E01-44F3-99C2-176E8485B7ED}" type="datetimeFigureOut">
              <a:rPr lang="ar-EG" smtClean="0"/>
              <a:t>15/05/1435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EF49-9A0C-4D12-B1B2-CC0E6AC9EF4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50A7-1E01-44F3-99C2-176E8485B7ED}" type="datetimeFigureOut">
              <a:rPr lang="ar-EG" smtClean="0"/>
              <a:t>15/05/1435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EF49-9A0C-4D12-B1B2-CC0E6AC9EF4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850A7-1E01-44F3-99C2-176E8485B7ED}" type="datetimeFigureOut">
              <a:rPr lang="ar-EG" smtClean="0"/>
              <a:t>15/05/1435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EEF49-9A0C-4D12-B1B2-CC0E6AC9EF45}" type="slidenum">
              <a:rPr lang="ar-EG" smtClean="0"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مشروع بحثي </a:t>
            </a:r>
            <a:br>
              <a:rPr lang="ar-SA" dirty="0" smtClean="0"/>
            </a:br>
            <a:r>
              <a:rPr lang="ar-SA" dirty="0" smtClean="0"/>
              <a:t>2013-2014 </a:t>
            </a:r>
            <a:endParaRPr lang="ar-EG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/>
          <a:lstStyle/>
          <a:p>
            <a:r>
              <a:rPr lang="ar-SA" dirty="0" smtClean="0"/>
              <a:t> كل معلومة تدرج بالبحث لابد من كتابة مصدرها في نفس الصفحة في الهامش السفلي منها </a:t>
            </a:r>
          </a:p>
          <a:p>
            <a:r>
              <a:rPr lang="ar-SA" dirty="0"/>
              <a:t> </a:t>
            </a:r>
            <a:r>
              <a:rPr lang="ar-SA" dirty="0" smtClean="0"/>
              <a:t>تضاف صفحة اخر البحث </a:t>
            </a:r>
            <a:r>
              <a:rPr lang="ar-SA" dirty="0" err="1" smtClean="0"/>
              <a:t>بها</a:t>
            </a:r>
            <a:r>
              <a:rPr lang="ar-SA" dirty="0" smtClean="0"/>
              <a:t> كل المراجع التي تمت الاستعانة  </a:t>
            </a:r>
            <a:r>
              <a:rPr lang="ar-SA" dirty="0" err="1" smtClean="0"/>
              <a:t>بها</a:t>
            </a:r>
            <a:r>
              <a:rPr lang="ar-SA" dirty="0" smtClean="0"/>
              <a:t> اسم المرجع واسم مؤلفه وسنه اصداره او نشره والجهة  التي نشرته والبلد </a:t>
            </a:r>
          </a:p>
          <a:p>
            <a:r>
              <a:rPr lang="ar-SA" dirty="0"/>
              <a:t> </a:t>
            </a:r>
            <a:r>
              <a:rPr lang="ar-SA" dirty="0" smtClean="0"/>
              <a:t>يمكن </a:t>
            </a:r>
            <a:r>
              <a:rPr lang="ar-SA" dirty="0" err="1" smtClean="0"/>
              <a:t>لاي</a:t>
            </a:r>
            <a:r>
              <a:rPr lang="ar-SA" dirty="0" smtClean="0"/>
              <a:t> مجموعة ان تتبني أي بحث اخر تقوم بالحصول عليه </a:t>
            </a:r>
            <a:r>
              <a:rPr lang="ar-SA" dirty="0" err="1" smtClean="0"/>
              <a:t>للتتبني</a:t>
            </a:r>
            <a:r>
              <a:rPr lang="ar-SA" dirty="0" smtClean="0"/>
              <a:t> ترجمته </a:t>
            </a:r>
            <a:r>
              <a:rPr lang="ar-SA" dirty="0" err="1" smtClean="0"/>
              <a:t>واعادة</a:t>
            </a:r>
            <a:r>
              <a:rPr lang="ar-SA" dirty="0" smtClean="0"/>
              <a:t> صياغته بعد اخذ الموافقة عليه ويكون في سياق نفس موضوع المشروع البحثي ويكون </a:t>
            </a:r>
            <a:r>
              <a:rPr lang="ar-SA" dirty="0" err="1" smtClean="0"/>
              <a:t>تاريحه</a:t>
            </a:r>
            <a:r>
              <a:rPr lang="ar-SA" dirty="0" smtClean="0"/>
              <a:t> احدث ما يمكن </a:t>
            </a:r>
            <a:endParaRPr lang="ar-E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اسس تقييم البحث 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16152"/>
          </a:xfrm>
        </p:spPr>
        <p:txBody>
          <a:bodyPr/>
          <a:lstStyle/>
          <a:p>
            <a:r>
              <a:rPr lang="ar-SA" dirty="0" smtClean="0"/>
              <a:t> دقة الترجمة ومدي وضوح الافكار بعد ترجمتها </a:t>
            </a:r>
          </a:p>
          <a:p>
            <a:r>
              <a:rPr lang="ar-SA" dirty="0"/>
              <a:t> </a:t>
            </a:r>
            <a:r>
              <a:rPr lang="ar-SA" dirty="0" smtClean="0"/>
              <a:t>عدد المراجع التي يتم </a:t>
            </a:r>
            <a:r>
              <a:rPr lang="ar-SA" dirty="0" err="1" smtClean="0"/>
              <a:t>الاستعانه</a:t>
            </a:r>
            <a:r>
              <a:rPr lang="ar-SA" dirty="0" smtClean="0"/>
              <a:t> </a:t>
            </a:r>
            <a:r>
              <a:rPr lang="ar-SA" dirty="0" err="1" smtClean="0"/>
              <a:t>بها</a:t>
            </a:r>
            <a:r>
              <a:rPr lang="ar-SA" dirty="0" smtClean="0"/>
              <a:t> وكتابتها اخر البحث </a:t>
            </a:r>
          </a:p>
          <a:p>
            <a:r>
              <a:rPr lang="ar-SA" dirty="0"/>
              <a:t> </a:t>
            </a:r>
            <a:r>
              <a:rPr lang="ar-SA" dirty="0" smtClean="0"/>
              <a:t>الدقة في كتابة المراجع لكل فقرة بعد اعادة صياغة البحث </a:t>
            </a:r>
          </a:p>
          <a:p>
            <a:r>
              <a:rPr lang="ar-SA" dirty="0"/>
              <a:t> </a:t>
            </a:r>
            <a:r>
              <a:rPr lang="ar-SA" dirty="0" smtClean="0"/>
              <a:t>مدي توافق المراجع </a:t>
            </a:r>
            <a:r>
              <a:rPr lang="ar-SA" dirty="0" err="1" smtClean="0"/>
              <a:t>الاخري</a:t>
            </a:r>
            <a:r>
              <a:rPr lang="ar-SA" dirty="0" smtClean="0"/>
              <a:t> التي اختارها لاستكمال الفكره </a:t>
            </a:r>
          </a:p>
          <a:p>
            <a:r>
              <a:rPr lang="ar-SA" dirty="0"/>
              <a:t> </a:t>
            </a:r>
            <a:r>
              <a:rPr lang="ar-SA" dirty="0" smtClean="0"/>
              <a:t>توافق الاشكال والجداول التي يستعين </a:t>
            </a:r>
            <a:r>
              <a:rPr lang="ar-SA" dirty="0" err="1" smtClean="0"/>
              <a:t>بها</a:t>
            </a:r>
            <a:r>
              <a:rPr lang="ar-SA" dirty="0" smtClean="0"/>
              <a:t> مع الفكرة ووضوح الاشكال والصور </a:t>
            </a:r>
            <a:endParaRPr lang="ar-SA" dirty="0"/>
          </a:p>
          <a:p>
            <a:r>
              <a:rPr lang="ar-SA" dirty="0" smtClean="0"/>
              <a:t> الشكل العام لتنسيق البحث </a:t>
            </a:r>
          </a:p>
          <a:p>
            <a:r>
              <a:rPr lang="ar-SA" dirty="0" smtClean="0"/>
              <a:t>عرض مراحل البحث علي قبل انهاؤه </a:t>
            </a:r>
            <a:endParaRPr lang="ar-E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3568"/>
          </a:xfrm>
        </p:spPr>
        <p:txBody>
          <a:bodyPr/>
          <a:lstStyle/>
          <a:p>
            <a:pPr algn="r"/>
            <a:r>
              <a:rPr lang="ar-SA" sz="3200" b="1" dirty="0" smtClean="0">
                <a:solidFill>
                  <a:srgbClr val="FF0000"/>
                </a:solidFill>
              </a:rPr>
              <a:t>مشروع بحثي عن خفض استهلاك الطاقة في تكنولوجيا البناء </a:t>
            </a:r>
            <a:endParaRPr lang="ar-EG" sz="32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184576"/>
          </a:xfrm>
        </p:spPr>
        <p:txBody>
          <a:bodyPr/>
          <a:lstStyle/>
          <a:p>
            <a:r>
              <a:rPr lang="ar-SA" dirty="0" smtClean="0"/>
              <a:t>يعاني العالم من ازمة طاحنة في  مجال الطاقة لعدة اسباب </a:t>
            </a:r>
          </a:p>
          <a:p>
            <a:pPr>
              <a:buNone/>
            </a:pPr>
            <a:r>
              <a:rPr lang="ar-SA" dirty="0" smtClean="0"/>
              <a:t>1- لزيادة الطلب علي مصادر الطاقة  عامة </a:t>
            </a:r>
          </a:p>
          <a:p>
            <a:pPr>
              <a:buNone/>
            </a:pPr>
            <a:r>
              <a:rPr lang="ar-SA" dirty="0" smtClean="0"/>
              <a:t>2- زيادة الاعتماد علي الطاقة </a:t>
            </a:r>
            <a:r>
              <a:rPr lang="ar-SA" dirty="0" err="1" smtClean="0"/>
              <a:t>الحفريه</a:t>
            </a:r>
            <a:r>
              <a:rPr lang="ar-SA" dirty="0" smtClean="0"/>
              <a:t> ( </a:t>
            </a:r>
            <a:r>
              <a:rPr lang="ar-SA" dirty="0" err="1" smtClean="0"/>
              <a:t>البترول </a:t>
            </a:r>
            <a:r>
              <a:rPr lang="ar-SA" dirty="0" smtClean="0"/>
              <a:t>– </a:t>
            </a:r>
            <a:r>
              <a:rPr lang="ar-SA" dirty="0" err="1" smtClean="0"/>
              <a:t>الفحم </a:t>
            </a:r>
            <a:r>
              <a:rPr lang="ar-SA" dirty="0" smtClean="0"/>
              <a:t>-الغاز الطبيعي)</a:t>
            </a:r>
            <a:r>
              <a:rPr lang="ar-SA" dirty="0" smtClean="0"/>
              <a:t> وهي مصادر طبيعيه للطاقة غير المتجددة قابلة للنفاد </a:t>
            </a:r>
          </a:p>
          <a:p>
            <a:pPr>
              <a:buNone/>
            </a:pPr>
            <a:r>
              <a:rPr lang="ar-SA" dirty="0" smtClean="0"/>
              <a:t>   وينتج عنها تلوث وزيادة في انبعاث </a:t>
            </a:r>
            <a:r>
              <a:rPr lang="en-US" dirty="0" smtClean="0"/>
              <a:t>co2</a:t>
            </a:r>
            <a:r>
              <a:rPr lang="ar-SA" dirty="0" smtClean="0"/>
              <a:t> وتغيرات مناخية </a:t>
            </a:r>
          </a:p>
          <a:p>
            <a:pPr>
              <a:buNone/>
            </a:pPr>
            <a:r>
              <a:rPr lang="ar-SA" dirty="0" smtClean="0"/>
              <a:t>3- انخفاض الاعتماد علي مصادر الطاقة المتجددة( طاقة </a:t>
            </a:r>
            <a:r>
              <a:rPr lang="ar-SA" dirty="0" err="1" smtClean="0"/>
              <a:t>الشمس </a:t>
            </a:r>
            <a:r>
              <a:rPr lang="ar-SA" dirty="0" smtClean="0"/>
              <a:t>– </a:t>
            </a:r>
            <a:r>
              <a:rPr lang="ar-SA" dirty="0" err="1" smtClean="0"/>
              <a:t>الرياح </a:t>
            </a:r>
            <a:r>
              <a:rPr lang="ar-SA" dirty="0" smtClean="0"/>
              <a:t>– </a:t>
            </a:r>
            <a:r>
              <a:rPr lang="ar-SA" dirty="0" err="1" smtClean="0"/>
              <a:t>الكهرومائية </a:t>
            </a:r>
            <a:r>
              <a:rPr lang="ar-SA" dirty="0" smtClean="0"/>
              <a:t>) حيث تصل نسبة الاعتماد عليها  </a:t>
            </a:r>
            <a:r>
              <a:rPr lang="ar-SA" dirty="0" err="1" smtClean="0"/>
              <a:t>18%</a:t>
            </a:r>
            <a:r>
              <a:rPr lang="ar-SA" dirty="0" smtClean="0"/>
              <a:t> </a:t>
            </a:r>
          </a:p>
          <a:p>
            <a:pPr>
              <a:buNone/>
            </a:pPr>
            <a:r>
              <a:rPr lang="ar-SA" dirty="0" smtClean="0"/>
              <a:t>4- الاعتماد علي الطاقة النووية لا يتجاوز 16% من مصادر الطاقة تتركز في عدد قليل من الدول المتقدمة</a:t>
            </a:r>
            <a:endParaRPr lang="ar-E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606752"/>
          </a:xfrm>
        </p:spPr>
        <p:txBody>
          <a:bodyPr/>
          <a:lstStyle/>
          <a:p>
            <a:pPr>
              <a:buNone/>
            </a:pPr>
            <a:r>
              <a:rPr lang="ar-EG" sz="40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الطاقة الحفرية علي وشك النضوب </a:t>
            </a:r>
          </a:p>
          <a:p>
            <a:pPr>
              <a:buNone/>
            </a:pPr>
            <a:r>
              <a:rPr lang="ar-EG" sz="4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المخزون العالمي من  </a:t>
            </a:r>
            <a:r>
              <a:rPr lang="ar-EG" sz="4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البترول </a:t>
            </a:r>
            <a:r>
              <a:rPr lang="ar-EG" sz="4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سينضب  بحلول عام </a:t>
            </a:r>
            <a:r>
              <a:rPr lang="ar-EG" sz="4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2050 والغاز الطبيعي عام 2100 والفحم عام </a:t>
            </a:r>
            <a:r>
              <a:rPr lang="ar-EG" sz="4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2230 </a:t>
            </a:r>
            <a:r>
              <a:rPr lang="ar-EG" sz="4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، كما سيستنزف وقود </a:t>
            </a:r>
            <a:r>
              <a:rPr lang="ar-EG" sz="4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اليورانيوم </a:t>
            </a:r>
            <a:r>
              <a:rPr lang="ar-EG" sz="4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(225) عام 2200 </a:t>
            </a:r>
            <a:r>
              <a:rPr lang="ar-EG" sz="4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واليورانيوم </a:t>
            </a:r>
            <a:r>
              <a:rPr lang="ar-EG" sz="4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(328) عام 2400 وذلك كنتيجة طبيعيه للاعتماد المتزايد علي مصادر الطاقة غير </a:t>
            </a:r>
            <a:r>
              <a:rPr lang="ar-EG" sz="4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المتجدده</a:t>
            </a:r>
            <a:r>
              <a:rPr lang="ar-EG" sz="4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في معظم دول العالم </a:t>
            </a:r>
            <a:r>
              <a:rPr lang="ar-EG" sz="4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الناميه</a:t>
            </a:r>
            <a:r>
              <a:rPr lang="ar-EG" sz="4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ar-EG" sz="40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والمتقدمه</a:t>
            </a:r>
            <a:r>
              <a:rPr lang="ar-EG" sz="4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علي حد سواء </a:t>
            </a:r>
            <a:endParaRPr lang="ar-EG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 smtClean="0"/>
              <a:t>الطاقة في قطاع البناء 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يستنفد قطاع البناء والتشييد عالميا  </a:t>
            </a:r>
            <a:r>
              <a:rPr lang="ar-EG" dirty="0" err="1" smtClean="0"/>
              <a:t>45 </a:t>
            </a:r>
            <a:r>
              <a:rPr lang="ar-EG" dirty="0" smtClean="0"/>
              <a:t>% من اجمالي مصادر الطاقة وهو رقم لا يستهان </a:t>
            </a:r>
            <a:r>
              <a:rPr lang="ar-EG" dirty="0" err="1" smtClean="0"/>
              <a:t>به</a:t>
            </a:r>
            <a:r>
              <a:rPr lang="ar-EG" dirty="0" smtClean="0"/>
              <a:t> </a:t>
            </a:r>
          </a:p>
          <a:p>
            <a:r>
              <a:rPr lang="ar-EG" dirty="0"/>
              <a:t> </a:t>
            </a:r>
            <a:r>
              <a:rPr lang="ar-EG" dirty="0" smtClean="0"/>
              <a:t>الاستهلاك المرشد وخفض الاستهلاك في البناء اصبح ضرورة </a:t>
            </a:r>
            <a:r>
              <a:rPr lang="ar-EG" dirty="0" err="1" smtClean="0"/>
              <a:t>حتميه</a:t>
            </a:r>
            <a:r>
              <a:rPr lang="ar-EG" dirty="0" smtClean="0"/>
              <a:t> من دونها نتعرض لازمات تهدد استمرار </a:t>
            </a:r>
            <a:r>
              <a:rPr lang="ar-EG" dirty="0" err="1" smtClean="0"/>
              <a:t>الحياه</a:t>
            </a:r>
            <a:r>
              <a:rPr lang="ar-EG" dirty="0" smtClean="0"/>
              <a:t> </a:t>
            </a:r>
          </a:p>
          <a:p>
            <a:r>
              <a:rPr lang="ar-EG" dirty="0"/>
              <a:t> </a:t>
            </a:r>
            <a:r>
              <a:rPr lang="ar-EG" dirty="0" smtClean="0"/>
              <a:t>ومن هنا يجب علي الجيل الحالي ان يعمل علي حصول الاجيال القادمة علي نصيبها من الموارد </a:t>
            </a:r>
            <a:r>
              <a:rPr lang="ar-EG" dirty="0" err="1" smtClean="0"/>
              <a:t>واهمها</a:t>
            </a:r>
            <a:r>
              <a:rPr lang="ar-EG" dirty="0" smtClean="0"/>
              <a:t> الطاقة وهو المفهوم الاساسي للاستدامة </a:t>
            </a:r>
            <a:endParaRPr lang="ar-E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دورة حياة المبني او المنشأ</a:t>
            </a:r>
            <a:endParaRPr lang="ar-EG" dirty="0"/>
          </a:p>
        </p:txBody>
      </p:sp>
      <p:pic>
        <p:nvPicPr>
          <p:cNvPr id="4" name="صورة 3"/>
          <p:cNvPicPr/>
          <p:nvPr/>
        </p:nvPicPr>
        <p:blipFill>
          <a:blip r:embed="rId2" cstate="print">
            <a:lum contrast="30000"/>
          </a:blip>
          <a:srcRect b="6765"/>
          <a:stretch>
            <a:fillRect/>
          </a:stretch>
        </p:blipFill>
        <p:spPr bwMode="auto">
          <a:xfrm>
            <a:off x="2267744" y="1919287"/>
            <a:ext cx="4896544" cy="424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سيتم التركيز في المشروع البحثي اكثر  علي 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مرحلة التصميم المعماري </a:t>
            </a:r>
            <a:r>
              <a:rPr lang="ar-EG" dirty="0" err="1" smtClean="0"/>
              <a:t>والانشائي</a:t>
            </a:r>
            <a:r>
              <a:rPr lang="ar-EG" dirty="0" smtClean="0"/>
              <a:t> </a:t>
            </a:r>
          </a:p>
          <a:p>
            <a:r>
              <a:rPr lang="ar-EG" dirty="0"/>
              <a:t> </a:t>
            </a:r>
            <a:r>
              <a:rPr lang="ar-EG" dirty="0" smtClean="0"/>
              <a:t>مرحلة الانشاء </a:t>
            </a:r>
          </a:p>
          <a:p>
            <a:pPr>
              <a:buNone/>
            </a:pPr>
            <a:r>
              <a:rPr lang="ar-EG" dirty="0" smtClean="0"/>
              <a:t>وهي الموضوعات الاكثر علاقة بالمقرر</a:t>
            </a:r>
            <a:endParaRPr lang="ar-E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 smtClean="0"/>
              <a:t>الابحاث التي تترجم يتم اختيار احدها 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5229200"/>
          </a:xfrm>
        </p:spPr>
        <p:txBody>
          <a:bodyPr/>
          <a:lstStyle/>
          <a:p>
            <a:pPr algn="l" rtl="0"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1- Architectural and urban design potentials for residential building energy saving in the Gulf region</a:t>
            </a:r>
          </a:p>
          <a:p>
            <a:pPr algn="l" rtl="0">
              <a:buNone/>
            </a:pPr>
            <a:r>
              <a:rPr lang="en-US" sz="2000" dirty="0" smtClean="0"/>
              <a:t>2-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Architectural Design towards Energy Optimization: A Case  of Residential Buildings in Bangkok</a:t>
            </a:r>
          </a:p>
          <a:p>
            <a:pPr algn="l" rtl="0">
              <a:buNone/>
            </a:pPr>
            <a:r>
              <a:rPr lang="ar-EG" sz="2000" dirty="0" smtClean="0"/>
              <a:t> </a:t>
            </a:r>
            <a:r>
              <a:rPr lang="en-US" sz="2000" dirty="0" smtClean="0"/>
              <a:t>3-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Courtyard housing in midrise buildings: An environmental assessment in hot-arid climate</a:t>
            </a:r>
          </a:p>
          <a:p>
            <a:pPr algn="l" rtl="0">
              <a:buNone/>
            </a:pPr>
            <a:r>
              <a:rPr lang="en-US" sz="2000" dirty="0" smtClean="0"/>
              <a:t> 4-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Improving energy efficiency through the design of the building envelope</a:t>
            </a:r>
          </a:p>
          <a:p>
            <a:pPr algn="l" rtl="0">
              <a:buNone/>
            </a:pPr>
            <a:r>
              <a:rPr lang="en-US" sz="2000" dirty="0" smtClean="0"/>
              <a:t>5-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Integrated life-cycle design of building enclosures</a:t>
            </a:r>
          </a:p>
          <a:p>
            <a:pPr algn="l" rtl="0">
              <a:buNone/>
            </a:pPr>
            <a:r>
              <a:rPr lang="en-US" sz="2000" dirty="0" smtClean="0"/>
              <a:t>6- Study of the inter relationship between water use and energy conservation for building </a:t>
            </a:r>
          </a:p>
          <a:p>
            <a:pPr algn="l" rtl="0">
              <a:buNone/>
            </a:pPr>
            <a:r>
              <a:rPr lang="en-US" sz="2000" dirty="0" smtClean="0"/>
              <a:t>7-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Thermal comfort conditions in sustainable buildings e Results of a  worldwide survey of users’ perceptions</a:t>
            </a:r>
            <a:r>
              <a:rPr lang="en-US" sz="2000" dirty="0" smtClean="0"/>
              <a:t>  </a:t>
            </a:r>
          </a:p>
          <a:p>
            <a:pPr algn="l" rtl="0">
              <a:buNone/>
            </a:pPr>
            <a:r>
              <a:rPr lang="en-US" sz="2000" dirty="0" smtClean="0"/>
              <a:t>8-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Towards sustainable-energy buildings</a:t>
            </a:r>
          </a:p>
          <a:p>
            <a:pPr algn="l" rtl="0">
              <a:buNone/>
            </a:pPr>
            <a:r>
              <a:rPr lang="en-US" sz="2000" dirty="0" smtClean="0"/>
              <a:t>9-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Trombe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walls: A review of opportunities and challenges in research and development </a:t>
            </a:r>
            <a:endParaRPr lang="ar-EG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مراجع عربي يمكن الاستعانة </a:t>
            </a:r>
            <a:r>
              <a:rPr lang="ar-SA" dirty="0" err="1" smtClean="0"/>
              <a:t>بها</a:t>
            </a:r>
            <a:r>
              <a:rPr lang="ar-SA" dirty="0" smtClean="0"/>
              <a:t> 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r>
              <a:rPr lang="ar-SA" sz="2800" b="1" dirty="0" smtClean="0"/>
              <a:t> تكنولوجيا البناء والطاقة المهدرة </a:t>
            </a:r>
          </a:p>
          <a:p>
            <a:r>
              <a:rPr lang="ar-SA" sz="2800" b="1" dirty="0"/>
              <a:t> </a:t>
            </a:r>
            <a:r>
              <a:rPr lang="ar-SA" sz="2800" b="1" dirty="0" smtClean="0"/>
              <a:t>اقتصاديات التصميم المعماري والداخلي المستدام </a:t>
            </a:r>
          </a:p>
          <a:p>
            <a:r>
              <a:rPr lang="ar-EG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تمثيل </a:t>
            </a:r>
            <a:r>
              <a:rPr lang="ar-EG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بعض الحلول الجديدة لخفض الطاقة المصروفة في تبريد وتدفئة المباني </a:t>
            </a:r>
            <a:r>
              <a:rPr lang="ar-EG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العراقيه </a:t>
            </a:r>
          </a:p>
          <a:p>
            <a:r>
              <a:rPr lang="ar-EG" sz="2800" b="1" dirty="0"/>
              <a:t> </a:t>
            </a:r>
            <a:r>
              <a:rPr lang="ar-EG" sz="2800" b="1" dirty="0" smtClean="0"/>
              <a:t> تقليل حمل التبريد بتطبيق منظومة المبني الذكي </a:t>
            </a:r>
          </a:p>
          <a:p>
            <a:r>
              <a:rPr lang="ar-EG" sz="2800" b="1" dirty="0"/>
              <a:t> </a:t>
            </a:r>
            <a:r>
              <a:rPr lang="ar-EG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توظيف التطور التقني لاتجاه عمارة التقنيات </a:t>
            </a:r>
            <a:r>
              <a:rPr lang="ar-EG" sz="28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الفائقةضمن</a:t>
            </a:r>
            <a:r>
              <a:rPr lang="ar-EG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ar-EG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إطار التصميم المستدام</a:t>
            </a:r>
            <a:r>
              <a:rPr lang="ar-EG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ar-EG" sz="2800" b="1" dirty="0"/>
              <a:t> </a:t>
            </a:r>
            <a:r>
              <a:rPr lang="ar-EG" sz="2800" b="1" dirty="0" smtClean="0"/>
              <a:t>دور التصميم المعماري والحضري في استهلاك الطاقة </a:t>
            </a:r>
          </a:p>
          <a:p>
            <a:r>
              <a:rPr lang="ar-EG" sz="2800" b="1" dirty="0"/>
              <a:t> </a:t>
            </a:r>
            <a:r>
              <a:rPr lang="ar-EG" sz="2800" b="1" dirty="0" smtClean="0"/>
              <a:t>سبل توظيف الاساليب التخطيطية والمعمارية لترشيد الطاقة الكهربية </a:t>
            </a:r>
            <a:endParaRPr lang="ar-EG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نظام العمل في المشروع البحثي 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166592"/>
          </a:xfrm>
        </p:spPr>
        <p:txBody>
          <a:bodyPr/>
          <a:lstStyle/>
          <a:p>
            <a:r>
              <a:rPr lang="ar-SA" dirty="0" smtClean="0"/>
              <a:t>المجموعات لا تزيد عن 4 طلاب </a:t>
            </a:r>
          </a:p>
          <a:p>
            <a:r>
              <a:rPr lang="ar-SA" dirty="0"/>
              <a:t> </a:t>
            </a:r>
            <a:r>
              <a:rPr lang="ar-SA" dirty="0" smtClean="0"/>
              <a:t>تتبني كل مجموعة بحث من القائمة السابقة  باللغة الانجليزية تقوم بترجمته </a:t>
            </a:r>
          </a:p>
          <a:p>
            <a:r>
              <a:rPr lang="ar-SA" dirty="0"/>
              <a:t> </a:t>
            </a:r>
            <a:r>
              <a:rPr lang="ar-SA" dirty="0" smtClean="0"/>
              <a:t>تعيد كل مجموعة صياغة البحث بعد ترجمته وتضيف اليه المعلومات التي استطاعوا ان يجمعوها عن نفس الموضوع وتعمل ملخص جديد للبحث </a:t>
            </a:r>
            <a:r>
              <a:rPr lang="ar-SA" dirty="0" err="1" smtClean="0"/>
              <a:t>من4</a:t>
            </a:r>
            <a:r>
              <a:rPr lang="ar-SA" dirty="0" smtClean="0"/>
              <a:t> – 6 صفحات يمكن الاستعانة بالمراجع العربية المعطاة او مراجع اخري  </a:t>
            </a:r>
            <a:endParaRPr lang="ar-E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615</Words>
  <Application>Microsoft Office PowerPoint</Application>
  <PresentationFormat>عرض على الشاشة (3:4)‏</PresentationFormat>
  <Paragraphs>52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مشروع بحثي  2013-2014 </vt:lpstr>
      <vt:lpstr>مشروع بحثي عن خفض استهلاك الطاقة في تكنولوجيا البناء </vt:lpstr>
      <vt:lpstr>الشريحة 3</vt:lpstr>
      <vt:lpstr>الطاقة في قطاع البناء </vt:lpstr>
      <vt:lpstr>دورة حياة المبني او المنشأ</vt:lpstr>
      <vt:lpstr>سيتم التركيز في المشروع البحثي اكثر  علي </vt:lpstr>
      <vt:lpstr>الابحاث التي تترجم يتم اختيار احدها </vt:lpstr>
      <vt:lpstr>مراجع عربي يمكن الاستعانة بها </vt:lpstr>
      <vt:lpstr>نظام العمل في المشروع البحثي </vt:lpstr>
      <vt:lpstr>الشريحة 10</vt:lpstr>
      <vt:lpstr>اسس تقييم البحث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مشروع بحثي  2013-2014 </dc:title>
  <dc:creator>ZAT</dc:creator>
  <cp:lastModifiedBy>ZAT</cp:lastModifiedBy>
  <cp:revision>1</cp:revision>
  <dcterms:created xsi:type="dcterms:W3CDTF">2014-03-15T22:08:05Z</dcterms:created>
  <dcterms:modified xsi:type="dcterms:W3CDTF">2014-03-15T22:13:47Z</dcterms:modified>
</cp:coreProperties>
</file>